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65" r:id="rId2"/>
    <p:sldId id="256" r:id="rId3"/>
    <p:sldId id="257" r:id="rId4"/>
    <p:sldId id="264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C"/>
    <a:srgbClr val="DDB349"/>
    <a:srgbClr val="AE743A"/>
    <a:srgbClr val="98653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1" name="Rectangle 107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6972" name="Rectangle 10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9" name="Rectangle 10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" name="Rectangle 1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1" name="Rectangle 1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BC0B-5032-4738-9119-382A531202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264E-7213-45AE-8D2E-7F4F5D3EF0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12F9-9F93-48E3-8122-494E753957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DA4C-AFC2-48DE-8329-53FDB9D3BC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87546-6D24-4A9F-A401-BB186746F5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A679-CA07-44FC-932F-AF2AD7C875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45FF-755E-4FEF-8E6A-419EE65A9E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F3BA-0780-4282-B383-00AB6C1028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109F-5FE0-466D-BFA7-5A58C009F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18BC-8D9F-405D-820C-BD7EFA962D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6DBA-6CDA-447F-877D-2BCBCCC1D7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846" name="Rectangle 6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847" name="Rectangle 7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pSp>
            <p:nvGrpSpPr>
              <p:cNvPr id="1039" name="Group 9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35850" name="AutoShape 10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5851" name="Rectangle 11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grpSp>
              <p:nvGrpSpPr>
                <p:cNvPr id="1042" name="Group 12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35853" name="Freeform 13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/>
                  </a:p>
                </p:txBody>
              </p:sp>
              <p:sp>
                <p:nvSpPr>
                  <p:cNvPr id="35854" name="Freeform 14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/>
                  </a:p>
                </p:txBody>
              </p:sp>
              <p:grpSp>
                <p:nvGrpSpPr>
                  <p:cNvPr id="1090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91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105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85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859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10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861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862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107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586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9" y="283"/>
                          <a:ext cx="413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865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108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867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868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10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870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871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11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873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874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111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876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877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1092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5879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  <p:sp>
                    <p:nvSpPr>
                      <p:cNvPr id="35880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</p:grpSp>
                <p:grpSp>
                  <p:nvGrpSpPr>
                    <p:cNvPr id="1093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5882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  <p:sp>
                    <p:nvSpPr>
                      <p:cNvPr id="35883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</p:grpSp>
                <p:grpSp>
                  <p:nvGrpSpPr>
                    <p:cNvPr id="1094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5885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  <p:sp>
                    <p:nvSpPr>
                      <p:cNvPr id="35886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</p:grpSp>
                <p:grpSp>
                  <p:nvGrpSpPr>
                    <p:cNvPr id="1095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5888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  <p:sp>
                    <p:nvSpPr>
                      <p:cNvPr id="35889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</p:grpSp>
                <p:sp>
                  <p:nvSpPr>
                    <p:cNvPr id="3589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/>
                    </a:p>
                  </p:txBody>
                </p:sp>
              </p:grpSp>
            </p:grpSp>
            <p:grpSp>
              <p:nvGrpSpPr>
                <p:cNvPr id="1043" name="Group 51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5892" name="Freeform 5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/>
                  </a:p>
                </p:txBody>
              </p:sp>
              <p:sp>
                <p:nvSpPr>
                  <p:cNvPr id="35893" name="Freeform 5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/>
                  </a:p>
                </p:txBody>
              </p:sp>
              <p:grpSp>
                <p:nvGrpSpPr>
                  <p:cNvPr id="105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53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067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897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898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068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900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901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069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5903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9" y="283"/>
                          <a:ext cx="413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904" name="Freeform 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070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906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907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071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909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910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072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912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913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073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5915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35916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1054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5918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  <p:sp>
                    <p:nvSpPr>
                      <p:cNvPr id="35919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</p:grpSp>
                <p:grpSp>
                  <p:nvGrpSpPr>
                    <p:cNvPr id="1055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5921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  <p:sp>
                    <p:nvSpPr>
                      <p:cNvPr id="35922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</p:grpSp>
                <p:grpSp>
                  <p:nvGrpSpPr>
                    <p:cNvPr id="1056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5924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  <p:sp>
                    <p:nvSpPr>
                      <p:cNvPr id="35925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</p:grpSp>
                <p:grpSp>
                  <p:nvGrpSpPr>
                    <p:cNvPr id="1057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5927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  <p:sp>
                    <p:nvSpPr>
                      <p:cNvPr id="35928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/>
                      </a:p>
                    </p:txBody>
                  </p:sp>
                </p:grpSp>
                <p:sp>
                  <p:nvSpPr>
                    <p:cNvPr id="3592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/>
                    </a:p>
                  </p:txBody>
                </p:sp>
              </p:grpSp>
            </p:grpSp>
            <p:grpSp>
              <p:nvGrpSpPr>
                <p:cNvPr id="1044" name="Group 90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5931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/>
                  </a:p>
                </p:txBody>
              </p:sp>
              <p:sp>
                <p:nvSpPr>
                  <p:cNvPr id="35932" name="Freeform 92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/>
                  </a:p>
                </p:txBody>
              </p:sp>
            </p:grpSp>
            <p:sp>
              <p:nvSpPr>
                <p:cNvPr id="35933" name="Freeform 93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5934" name="Freeform 94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5935" name="Rectangle 95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sp>
          <p:nvSpPr>
            <p:cNvPr id="35936" name="Rectangle 96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27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8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5939" name="Rectangle 9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940" name="Rectangle 10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941" name="Rectangle 10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A3CC42-1305-4D84-9ECC-6F9041B016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roc-catania 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348880"/>
            <a:ext cx="7427614" cy="433117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Immagine 4" descr="header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7429552" cy="1354730"/>
          </a:xfrm>
          <a:prstGeom prst="round2Same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9592" y="6165304"/>
            <a:ext cx="1523998" cy="428628"/>
          </a:xfrm>
          <a:prstGeom prst="rect">
            <a:avLst/>
          </a:prstGeom>
          <a:solidFill>
            <a:srgbClr val="EEDCCA"/>
          </a:solidFill>
          <a:ln w="28440" cap="flat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Ctr="1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 err="1" smtClean="0">
                <a:solidFill>
                  <a:srgbClr val="632523"/>
                </a:solidFill>
                <a:latin typeface="Calibri" charset="0"/>
              </a:rPr>
              <a:t>Pptx</a:t>
            </a: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 </a:t>
            </a:r>
            <a:r>
              <a:rPr lang="it-IT" sz="800" i="1" dirty="0">
                <a:solidFill>
                  <a:srgbClr val="632523"/>
                </a:solidFill>
                <a:latin typeface="Calibri" charset="0"/>
              </a:rPr>
              <a:t>realizzata da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>
                <a:solidFill>
                  <a:srgbClr val="632523"/>
                </a:solidFill>
                <a:latin typeface="Calibri" charset="0"/>
              </a:rPr>
              <a:t>Filippo e </a:t>
            </a: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Graziella </a:t>
            </a:r>
            <a:r>
              <a:rPr lang="it-IT" sz="800" i="1" dirty="0" err="1" smtClean="0">
                <a:solidFill>
                  <a:srgbClr val="632523"/>
                </a:solidFill>
                <a:latin typeface="Calibri" charset="0"/>
              </a:rPr>
              <a:t>Anfuso</a:t>
            </a:r>
            <a:endParaRPr lang="it-IT" sz="800" i="1" dirty="0" smtClean="0">
              <a:solidFill>
                <a:srgbClr val="632523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Delegati Arcidiocesi di Catania</a:t>
            </a:r>
            <a:endParaRPr lang="it-IT" sz="800" i="1" dirty="0">
              <a:solidFill>
                <a:srgbClr val="632523"/>
              </a:solidFill>
              <a:latin typeface="Calibri" charset="0"/>
            </a:endParaRPr>
          </a:p>
        </p:txBody>
      </p:sp>
      <p:pic>
        <p:nvPicPr>
          <p:cNvPr id="9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428868"/>
            <a:ext cx="891886" cy="1132012"/>
          </a:xfrm>
          <a:prstGeom prst="rect">
            <a:avLst/>
          </a:prstGeom>
          <a:noFill/>
        </p:spPr>
      </p:pic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357430"/>
            <a:ext cx="1178728" cy="128588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4860925" y="14128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3336925" y="43084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1600200" y="609600"/>
            <a:ext cx="4038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1524000" y="304800"/>
            <a:ext cx="228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4699000" y="4826000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it-IT">
              <a:solidFill>
                <a:schemeClr val="accent1"/>
              </a:solidFill>
            </a:endParaRPr>
          </a:p>
        </p:txBody>
      </p:sp>
      <p:sp>
        <p:nvSpPr>
          <p:cNvPr id="15" name="Titolo 14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429552" cy="1285884"/>
          </a:xfrm>
          <a:ln w="317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it-IT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5° Convegno Ecclesiale Nazionale</a:t>
            </a:r>
            <a:b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Verso Firenze 2015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80" name="Sottotitolo 10"/>
          <p:cNvSpPr>
            <a:spLocks noGrp="1"/>
          </p:cNvSpPr>
          <p:nvPr>
            <p:ph type="subTitle" idx="1"/>
          </p:nvPr>
        </p:nvSpPr>
        <p:spPr>
          <a:xfrm>
            <a:off x="2000232" y="5929330"/>
            <a:ext cx="5172156" cy="714380"/>
          </a:xfrm>
          <a:solidFill>
            <a:schemeClr val="accent2"/>
          </a:solidFill>
          <a:ln w="2857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it-IT" sz="36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“Le cinque vie in pillole”</a:t>
            </a:r>
          </a:p>
        </p:txBody>
      </p:sp>
      <p:pic>
        <p:nvPicPr>
          <p:cNvPr id="14" name="Immagine 1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500306"/>
            <a:ext cx="2857520" cy="31172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785786" y="838200"/>
            <a:ext cx="7572428" cy="1019164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6000" b="1" dirty="0" smtClean="0"/>
              <a:t>USCIRE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sz="half" idx="1"/>
          </p:nvPr>
        </p:nvSpPr>
        <p:spPr>
          <a:xfrm>
            <a:off x="785786" y="2285992"/>
            <a:ext cx="4714908" cy="4143404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3000" b="1" dirty="0" smtClean="0"/>
              <a:t>Dio esce da se stesso per andare verso l’uomo.</a:t>
            </a:r>
          </a:p>
          <a:p>
            <a:pPr eaLnBrk="1" hangingPunct="1"/>
            <a:r>
              <a:rPr lang="it-IT" sz="3000" b="1" dirty="0" smtClean="0"/>
              <a:t>Evento di salvezza l’umanizzazione di Dio in Gesù Cristo.</a:t>
            </a:r>
          </a:p>
          <a:p>
            <a:pPr eaLnBrk="1" hangingPunct="1"/>
            <a:r>
              <a:rPr lang="it-IT" sz="3000" b="1" dirty="0" smtClean="0"/>
              <a:t>Il divino e l’umano s’incontrano nella carne di Gesù. </a:t>
            </a:r>
          </a:p>
          <a:p>
            <a:pPr eaLnBrk="1" hangingPunct="1"/>
            <a:endParaRPr lang="it-IT" dirty="0" smtClean="0"/>
          </a:p>
        </p:txBody>
      </p:sp>
      <p:pic>
        <p:nvPicPr>
          <p:cNvPr id="7" name="Segnaposto contenuto 6" descr="Trinità_Quinto_Vercelle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955" r="10154"/>
          <a:stretch>
            <a:fillRect/>
          </a:stretch>
        </p:blipFill>
        <p:spPr>
          <a:xfrm>
            <a:off x="5643570" y="2285992"/>
            <a:ext cx="2714644" cy="4114800"/>
          </a:xfrm>
          <a:ln w="3175">
            <a:solidFill>
              <a:srgbClr val="FEFDFC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838200"/>
            <a:ext cx="7572428" cy="101916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6000" b="1" dirty="0" smtClean="0"/>
              <a:t>ANNUNCIARE</a:t>
            </a:r>
            <a:endParaRPr lang="it-IT" sz="6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5786" y="2357430"/>
            <a:ext cx="3857652" cy="385765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3000" b="1" dirty="0" smtClean="0"/>
              <a:t>Fedeltà al vangelo</a:t>
            </a:r>
            <a:br>
              <a:rPr lang="it-IT" sz="3000" b="1" dirty="0" smtClean="0"/>
            </a:br>
            <a:r>
              <a:rPr lang="it-IT" sz="3000" b="1" dirty="0" smtClean="0"/>
              <a:t>e ascolto degli uomini.</a:t>
            </a:r>
          </a:p>
          <a:p>
            <a:r>
              <a:rPr lang="it-IT" sz="3000" b="1" dirty="0" smtClean="0"/>
              <a:t>Capire dove viviamo e a chi vogliamo proporre questo nuovo umanesimo.</a:t>
            </a:r>
          </a:p>
          <a:p>
            <a:endParaRPr lang="it-IT" dirty="0"/>
          </a:p>
        </p:txBody>
      </p:sp>
      <p:pic>
        <p:nvPicPr>
          <p:cNvPr id="13" name="Segnaposto contenuto 12" descr="sermon-de-la-monta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357430"/>
            <a:ext cx="3633752" cy="3810014"/>
          </a:xfrm>
          <a:ln w="3175">
            <a:solidFill>
              <a:srgbClr val="FEFDFC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3"/>
          <p:cNvSpPr>
            <a:spLocks noGrp="1"/>
          </p:cNvSpPr>
          <p:nvPr>
            <p:ph type="title"/>
          </p:nvPr>
        </p:nvSpPr>
        <p:spPr>
          <a:xfrm>
            <a:off x="785786" y="838200"/>
            <a:ext cx="7572428" cy="101916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6000" b="1" dirty="0" smtClean="0"/>
              <a:t>ABITARE</a:t>
            </a:r>
          </a:p>
        </p:txBody>
      </p:sp>
      <p:sp>
        <p:nvSpPr>
          <p:cNvPr id="6147" name="Segnaposto contenuto 4"/>
          <p:cNvSpPr>
            <a:spLocks noGrp="1"/>
          </p:cNvSpPr>
          <p:nvPr>
            <p:ph sz="half" idx="1"/>
          </p:nvPr>
        </p:nvSpPr>
        <p:spPr>
          <a:xfrm>
            <a:off x="785786" y="1928802"/>
            <a:ext cx="4572032" cy="478634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b="1" dirty="0" smtClean="0"/>
              <a:t>I cristiani si esercitino insieme agli altri uomini, nel </a:t>
            </a:r>
            <a:r>
              <a:rPr lang="it-IT" b="1" i="1" u="sng" dirty="0" smtClean="0"/>
              <a:t>cercare vie </a:t>
            </a:r>
            <a:r>
              <a:rPr lang="it-IT" b="1" dirty="0" smtClean="0"/>
              <a:t>in cui la parità dei diritti e delle dignità delle persone, la giustizia economica, l’uguaglianza di tutti i cittadini, a qualunque  fede o etica appartengano, possa trovare realizzazione nella </a:t>
            </a:r>
            <a:r>
              <a:rPr lang="it-IT" b="1" i="1" dirty="0" smtClean="0"/>
              <a:t>polis</a:t>
            </a:r>
            <a:r>
              <a:rPr lang="it-IT" b="1" dirty="0" smtClean="0"/>
              <a:t>.</a:t>
            </a:r>
          </a:p>
        </p:txBody>
      </p:sp>
      <p:pic>
        <p:nvPicPr>
          <p:cNvPr id="6" name="Segnaposto contenuto 8" descr="clip_image00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654" t="4092" r="17138" b="11338"/>
          <a:stretch>
            <a:fillRect/>
          </a:stretch>
        </p:blipFill>
        <p:spPr>
          <a:xfrm>
            <a:off x="5429256" y="2285992"/>
            <a:ext cx="2921346" cy="4237896"/>
          </a:xfrm>
          <a:prstGeom prst="rect">
            <a:avLst/>
          </a:prstGeom>
          <a:ln>
            <a:solidFill>
              <a:srgbClr val="FEFDFC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838200"/>
            <a:ext cx="7572428" cy="101916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6000" b="1" dirty="0" smtClean="0"/>
              <a:t>EDUCARE</a:t>
            </a:r>
            <a:endParaRPr lang="it-IT" sz="6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5786" y="2000240"/>
            <a:ext cx="4429156" cy="471490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3000" b="1" dirty="0" smtClean="0"/>
              <a:t>Modulare la pastorale rispetto alla situazione reale, con linguaggio immediato e comprensibile a tutti.</a:t>
            </a:r>
          </a:p>
          <a:p>
            <a:r>
              <a:rPr lang="it-IT" sz="3000" b="1" dirty="0" smtClean="0"/>
              <a:t>Lavorare nelle realtà locali per rinnovare la pastorale e promuovere vie di formazione e di mentalità nuova.</a:t>
            </a:r>
          </a:p>
          <a:p>
            <a:endParaRPr lang="it-IT" dirty="0"/>
          </a:p>
        </p:txBody>
      </p:sp>
      <p:pic>
        <p:nvPicPr>
          <p:cNvPr id="7" name="Segnaposto contenuto 6" descr="emma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841" r="5281" b="6018"/>
          <a:stretch>
            <a:fillRect/>
          </a:stretch>
        </p:blipFill>
        <p:spPr>
          <a:xfrm>
            <a:off x="5286380" y="2115314"/>
            <a:ext cx="3071834" cy="4494276"/>
          </a:xfrm>
          <a:ln w="3175">
            <a:solidFill>
              <a:srgbClr val="FEFDFC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838200"/>
            <a:ext cx="7572428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6000" b="1" dirty="0" smtClean="0"/>
              <a:t>TRASFIGURARE</a:t>
            </a:r>
            <a:endParaRPr lang="it-IT" sz="6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5786" y="2133600"/>
            <a:ext cx="4714908" cy="4114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3200" b="1" dirty="0" smtClean="0"/>
              <a:t>E’ attraverso l’esistenza umana di Gesù che a noi è stata data la rivelazione di Dio.</a:t>
            </a:r>
          </a:p>
          <a:p>
            <a:r>
              <a:rPr lang="it-IT" sz="3200" b="1" dirty="0" smtClean="0"/>
              <a:t>Essere conformi al Dio di cui Gesù Cristo ci ha fatto il racconto.</a:t>
            </a:r>
          </a:p>
          <a:p>
            <a:endParaRPr lang="it-IT" dirty="0"/>
          </a:p>
        </p:txBody>
      </p:sp>
      <p:pic>
        <p:nvPicPr>
          <p:cNvPr id="9" name="Segnaposto contenuto 8" descr="foto-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3240"/>
          <a:stretch>
            <a:fillRect/>
          </a:stretch>
        </p:blipFill>
        <p:spPr>
          <a:xfrm>
            <a:off x="5572132" y="2143116"/>
            <a:ext cx="2714644" cy="4114800"/>
          </a:xfrm>
          <a:ln>
            <a:solidFill>
              <a:srgbClr val="FEFDFC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eader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48255"/>
            <a:ext cx="7286676" cy="1219768"/>
          </a:xfrm>
          <a:prstGeom prst="round2Same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718702" cy="912202"/>
          </a:xfrm>
          <a:prstGeom prst="round2SameRect">
            <a:avLst/>
          </a:prstGeom>
          <a:solidFill>
            <a:schemeClr val="tx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10" name="Immagine 9" descr="CATTEDRALE-DI-SANT’AGATA-2.jpg"/>
          <p:cNvPicPr>
            <a:picLocks noChangeAspect="1"/>
          </p:cNvPicPr>
          <p:nvPr/>
        </p:nvPicPr>
        <p:blipFill>
          <a:blip r:embed="rId4" cstate="print"/>
          <a:srcRect l="51602" r="9961" b="16666"/>
          <a:stretch>
            <a:fillRect/>
          </a:stretch>
        </p:blipFill>
        <p:spPr>
          <a:xfrm>
            <a:off x="5786446" y="2714620"/>
            <a:ext cx="2428892" cy="395288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6572264" y="2714620"/>
            <a:ext cx="17145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Arcidiocesi di Catania</a:t>
            </a:r>
          </a:p>
          <a:p>
            <a:pPr algn="ctr"/>
            <a:r>
              <a:rPr lang="it-IT" sz="1400" dirty="0" smtClean="0"/>
              <a:t>Verso il 5° Convegno</a:t>
            </a:r>
          </a:p>
          <a:p>
            <a:pPr algn="ctr"/>
            <a:r>
              <a:rPr lang="it-IT" sz="1400" dirty="0" smtClean="0"/>
              <a:t>Ecclesiale Nazionale</a:t>
            </a:r>
          </a:p>
          <a:p>
            <a:pPr algn="ctr"/>
            <a:r>
              <a:rPr lang="it-IT" sz="1400" b="1" dirty="0" smtClean="0"/>
              <a:t>MATERIALI</a:t>
            </a:r>
          </a:p>
          <a:p>
            <a:endParaRPr lang="it-IT" dirty="0"/>
          </a:p>
        </p:txBody>
      </p:sp>
      <p:pic>
        <p:nvPicPr>
          <p:cNvPr id="13" name="Immagine 12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714620"/>
            <a:ext cx="940600" cy="1026106"/>
          </a:xfrm>
          <a:prstGeom prst="rect">
            <a:avLst/>
          </a:prstGeom>
        </p:spPr>
      </p:pic>
      <p:pic>
        <p:nvPicPr>
          <p:cNvPr id="8" name="Immagine 7" descr="banner-firenze-gran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3714752"/>
            <a:ext cx="4411750" cy="1727172"/>
          </a:xfrm>
          <a:prstGeom prst="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manico">
  <a:themeElements>
    <a:clrScheme name="Romanico 5">
      <a:dk1>
        <a:srgbClr val="65515B"/>
      </a:dk1>
      <a:lt1>
        <a:srgbClr val="EAEAEA"/>
      </a:lt1>
      <a:dk2>
        <a:srgbClr val="886C7B"/>
      </a:dk2>
      <a:lt2>
        <a:srgbClr val="E9D95F"/>
      </a:lt2>
      <a:accent1>
        <a:srgbClr val="CECFD8"/>
      </a:accent1>
      <a:accent2>
        <a:srgbClr val="AB95A1"/>
      </a:accent2>
      <a:accent3>
        <a:srgbClr val="C3BABF"/>
      </a:accent3>
      <a:accent4>
        <a:srgbClr val="C8C8C8"/>
      </a:accent4>
      <a:accent5>
        <a:srgbClr val="E3E4E9"/>
      </a:accent5>
      <a:accent6>
        <a:srgbClr val="9B8791"/>
      </a:accent6>
      <a:hlink>
        <a:srgbClr val="E8C050"/>
      </a:hlink>
      <a:folHlink>
        <a:srgbClr val="B79E5F"/>
      </a:folHlink>
    </a:clrScheme>
    <a:fontScheme name="Romani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omanico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ico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ico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ico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ico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ico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180</Words>
  <Application>Microsoft Office PowerPoint</Application>
  <PresentationFormat>Presentazione su schermo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Romanico</vt:lpstr>
      <vt:lpstr>Diapositiva 1</vt:lpstr>
      <vt:lpstr>  5° Convegno Ecclesiale Nazionale Verso Firenze 2015</vt:lpstr>
      <vt:lpstr>USCIRE</vt:lpstr>
      <vt:lpstr>ANNUNCIARE</vt:lpstr>
      <vt:lpstr>ABITARE</vt:lpstr>
      <vt:lpstr>EDUCARE</vt:lpstr>
      <vt:lpstr>TRASFIGURARE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User Standard</dc:creator>
  <cp:lastModifiedBy>F3Ke</cp:lastModifiedBy>
  <cp:revision>126</cp:revision>
  <cp:lastPrinted>1601-01-01T00:00:00Z</cp:lastPrinted>
  <dcterms:created xsi:type="dcterms:W3CDTF">2001-09-16T20:37:25Z</dcterms:created>
  <dcterms:modified xsi:type="dcterms:W3CDTF">2016-10-20T10:43:58Z</dcterms:modified>
</cp:coreProperties>
</file>